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7" r:id="rId2"/>
    <p:sldId id="274" r:id="rId3"/>
    <p:sldId id="277" r:id="rId4"/>
    <p:sldId id="278" r:id="rId5"/>
    <p:sldId id="279" r:id="rId6"/>
    <p:sldId id="275" r:id="rId7"/>
    <p:sldId id="281" r:id="rId8"/>
    <p:sldId id="280" r:id="rId9"/>
    <p:sldId id="283" r:id="rId10"/>
    <p:sldId id="282" r:id="rId11"/>
    <p:sldId id="292" r:id="rId12"/>
    <p:sldId id="270" r:id="rId13"/>
    <p:sldId id="284" r:id="rId14"/>
    <p:sldId id="285" r:id="rId15"/>
    <p:sldId id="286" r:id="rId16"/>
    <p:sldId id="287" r:id="rId17"/>
    <p:sldId id="288" r:id="rId18"/>
    <p:sldId id="289" r:id="rId19"/>
    <p:sldId id="291" r:id="rId20"/>
    <p:sldId id="293" r:id="rId21"/>
    <p:sldId id="290" r:id="rId22"/>
    <p:sldId id="272" r:id="rId23"/>
    <p:sldId id="266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855F"/>
    <a:srgbClr val="9CCE95"/>
    <a:srgbClr val="F8F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8" autoAdjust="0"/>
    <p:restoredTop sz="88869" autoAdjust="0"/>
  </p:normalViewPr>
  <p:slideViewPr>
    <p:cSldViewPr snapToGrid="0">
      <p:cViewPr>
        <p:scale>
          <a:sx n="108" d="100"/>
          <a:sy n="108" d="100"/>
        </p:scale>
        <p:origin x="-8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5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57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1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83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5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98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" y="1528665"/>
            <a:ext cx="2950463" cy="292784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433" y="569066"/>
            <a:ext cx="7973566" cy="5403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8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858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8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4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8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3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9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ndsumo.com/contests/campus-analytics-challenge-2018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66EB15-04EC-4CEE-A13A-CF8E9AAF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9471" y="1143294"/>
            <a:ext cx="7272527" cy="3575012"/>
          </a:xfrm>
          <a:noFill/>
        </p:spPr>
        <p:txBody>
          <a:bodyPr>
            <a:normAutofit/>
          </a:bodyPr>
          <a:lstStyle/>
          <a:p>
            <a:r>
              <a:rPr lang="en-US" sz="7100" dirty="0">
                <a:solidFill>
                  <a:schemeClr val="bg1"/>
                </a:solidFill>
              </a:rPr>
              <a:t>Live green</a:t>
            </a:r>
            <a:br>
              <a:rPr lang="en-US" sz="7100" dirty="0">
                <a:solidFill>
                  <a:schemeClr val="bg1"/>
                </a:solidFill>
              </a:rPr>
            </a:br>
            <a:r>
              <a:rPr lang="en-US" sz="7100" dirty="0">
                <a:solidFill>
                  <a:schemeClr val="bg1"/>
                </a:solidFill>
              </a:rPr>
              <a:t>&amp; </a:t>
            </a:r>
            <a:br>
              <a:rPr lang="en-US" sz="7100" dirty="0">
                <a:solidFill>
                  <a:schemeClr val="bg1"/>
                </a:solidFill>
              </a:rPr>
            </a:br>
            <a:r>
              <a:rPr lang="en-US" sz="7100" dirty="0">
                <a:solidFill>
                  <a:schemeClr val="bg1"/>
                </a:solidFill>
              </a:rPr>
              <a:t>Live Happy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269583" y="4718305"/>
            <a:ext cx="6514427" cy="1525976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Anupam Banerjee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Dante Burch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Gwen Hickey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Robert Gastineau</a:t>
            </a:r>
          </a:p>
          <a:p>
            <a:pPr algn="r"/>
            <a:r>
              <a:rPr lang="en-US" dirty="0" err="1">
                <a:solidFill>
                  <a:schemeClr val="bg1"/>
                </a:solidFill>
              </a:rPr>
              <a:t>Shravani</a:t>
            </a:r>
            <a:r>
              <a:rPr lang="en-US" dirty="0">
                <a:solidFill>
                  <a:schemeClr val="bg1"/>
                </a:solidFill>
              </a:rPr>
              <a:t> Mandalaparty</a:t>
            </a:r>
            <a:endParaRPr dirty="0">
              <a:solidFill>
                <a:schemeClr val="bg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2E1F9D-2523-4E9D-BE4B-56271710B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275FB9-BCD2-48DD-97F0-6401FF864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6">
            <a:extLst>
              <a:ext uri="{FF2B5EF4-FFF2-40B4-BE49-F238E27FC236}">
                <a16:creationId xmlns:a16="http://schemas.microsoft.com/office/drawing/2014/main" id="{56C4B513-E0C4-4458-884A-2EFF4ED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Earth Globe Europe-Africa">
            <a:extLst>
              <a:ext uri="{FF2B5EF4-FFF2-40B4-BE49-F238E27FC236}">
                <a16:creationId xmlns:a16="http://schemas.microsoft.com/office/drawing/2014/main" id="{5F9E2C99-CB78-0C4A-BA42-341D87542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853" y="1828800"/>
            <a:ext cx="3737627" cy="35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10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3107055" cy="3178726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5 Individuals</a:t>
            </a:r>
            <a:br>
              <a:rPr lang="en-US" sz="3200" b="1" dirty="0"/>
            </a:br>
            <a:r>
              <a:rPr lang="en-US" sz="3200" b="1" dirty="0"/>
              <a:t>before</a:t>
            </a:r>
            <a:br>
              <a:rPr lang="en-US" sz="3200" b="1" dirty="0"/>
            </a:br>
            <a:r>
              <a:rPr lang="en-US" sz="3200" b="1" dirty="0"/>
              <a:t>Optimization: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ACF</a:t>
            </a:r>
            <a:br>
              <a:rPr lang="en-US" sz="3200" b="1" dirty="0"/>
            </a:br>
            <a:r>
              <a:rPr lang="en-US" sz="3200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A087DA-AB60-6C43-BFC7-1BB030B04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886" y="197708"/>
            <a:ext cx="8007179" cy="5774467"/>
          </a:xfrm>
        </p:spPr>
      </p:pic>
    </p:spTree>
    <p:extLst>
      <p:ext uri="{BB962C8B-B14F-4D97-AF65-F5344CB8AC3E}">
        <p14:creationId xmlns:p14="http://schemas.microsoft.com/office/powerpoint/2010/main" val="394606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89080C-870E-BD4E-B454-C3E86CDA35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1376" y="1528665"/>
                <a:ext cx="2950463" cy="292784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Trivial Approach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aseline="-25000"/>
                        <m:t>𝑅𝑒𝑑𝑢𝑐𝑒𝑑</m:t>
                      </m:r>
                      <m:r>
                        <a:rPr lang="en-US" sz="1300" baseline="-25000"/>
                        <m:t> </m:t>
                      </m:r>
                      <m:r>
                        <a:rPr lang="en-US" sz="1300" baseline="-25000"/>
                        <m:t>𝐶𝐹</m:t>
                      </m:r>
                      <m:r>
                        <a:rPr lang="en-US" sz="1300" baseline="-25000"/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300" baseline="-25000"/>
                          </m:ctrlPr>
                        </m:naryPr>
                        <m:sub>
                          <m:r>
                            <a:rPr lang="en-US" sz="1300" baseline="-25000"/>
                            <m:t>𝐴𝑐𝑡𝑖𝑣𝑖𝑡𝑦</m:t>
                          </m:r>
                          <m:r>
                            <a:rPr lang="en-US" sz="1300" baseline="-25000"/>
                            <m:t> ∈{</m:t>
                          </m:r>
                          <m:r>
                            <a:rPr lang="en-US" sz="1300" baseline="-25000"/>
                            <m:t>𝑆𝑒𝑡</m:t>
                          </m:r>
                          <m:r>
                            <a:rPr lang="en-US" sz="1300" baseline="-25000"/>
                            <m:t> </m:t>
                          </m:r>
                          <m:r>
                            <a:rPr lang="en-US" sz="1300" baseline="-25000"/>
                            <m:t>𝑜𝑓</m:t>
                          </m:r>
                          <m:r>
                            <a:rPr lang="en-US" sz="1300" baseline="-25000"/>
                            <m:t> </m:t>
                          </m:r>
                          <m:r>
                            <a:rPr lang="en-US" sz="1300" baseline="-25000"/>
                            <m:t>𝐴𝑐𝑡𝑖𝑣𝑖𝑡𝑖𝑒𝑠</m:t>
                          </m:r>
                          <m:r>
                            <a:rPr lang="en-US" sz="1300" baseline="-25000"/>
                            <m:t>}</m:t>
                          </m:r>
                        </m:sub>
                        <m:sup/>
                        <m:e>
                          <m:r>
                            <a:rPr lang="en-US" sz="1300" baseline="-25000"/>
                            <m:t>𝐶𝑜𝑛𝑠𝑢𝑚𝑝𝑡𝑖𝑜𝑛</m:t>
                          </m:r>
                          <m:r>
                            <a:rPr lang="en-US" sz="1300" baseline="-25000"/>
                            <m:t>∗</m:t>
                          </m:r>
                          <m:d>
                            <m:dPr>
                              <m:ctrlPr>
                                <a:rPr lang="en-US" sz="1300" baseline="-25000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300" baseline="-25000"/>
                                  </m:ctrlPr>
                                </m:fPr>
                                <m:num>
                                  <m:r>
                                    <a:rPr lang="en-US" sz="1300" baseline="-25000"/>
                                    <m:t>𝐼𝑚𝑝𝑜𝑟𝑡𝑎𝑛𝑐𝑒</m:t>
                                  </m:r>
                                </m:num>
                                <m:den>
                                  <m:r>
                                    <a:rPr lang="en-US" sz="1300" baseline="-25000"/>
                                    <m:t>100</m:t>
                                  </m:r>
                                </m:den>
                              </m:f>
                            </m:e>
                          </m:d>
                          <m:r>
                            <a:rPr lang="en-US" sz="1300" baseline="-25000"/>
                            <m:t> ∀</m:t>
                          </m:r>
                        </m:e>
                      </m:nary>
                      <m:r>
                        <a:rPr lang="en-US" sz="1300" baseline="-25000"/>
                        <m:t> </m:t>
                      </m:r>
                      <m:r>
                        <a:rPr lang="en-US" sz="1300" b="0" i="1" baseline="-25000" smtClean="0">
                          <a:latin typeface="Cambria Math" panose="02040503050406030204" pitchFamily="18" charset="0"/>
                        </a:rPr>
                        <m:t>𝐴𝑙𝑙</m:t>
                      </m:r>
                      <m:r>
                        <a:rPr lang="en-US" sz="1300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aseline="-25000"/>
                        <m:t>𝑖𝑛𝑑𝑖𝑣𝑖𝑑𝑢𝑎𝑙𝑠</m:t>
                      </m:r>
                      <m:r>
                        <a:rPr lang="en-US" sz="1300" baseline="-25000"/>
                        <m:t>  </m:t>
                      </m:r>
                    </m:oMath>
                  </m:oMathPara>
                </a14:m>
                <a:br>
                  <a:rPr lang="en-US" sz="1300" dirty="0"/>
                </a:br>
                <a:br>
                  <a:rPr lang="en-US" sz="1300" dirty="0"/>
                </a:br>
                <a:endParaRPr lang="en-US" sz="13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89080C-870E-BD4E-B454-C3E86CDA35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1376" y="1528665"/>
                <a:ext cx="2950463" cy="2927845"/>
              </a:xfrm>
              <a:blipFill>
                <a:blip r:embed="rId2"/>
                <a:stretch>
                  <a:fillRect l="-17597" t="-3896" r="-9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9FC627-FFAE-F544-A4BE-19A8429A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50" y="401787"/>
            <a:ext cx="6337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2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49" y="643467"/>
            <a:ext cx="3113902" cy="1951452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Constraints</a:t>
            </a:r>
            <a:br>
              <a:rPr lang="en-US" sz="3200" b="1" dirty="0"/>
            </a:br>
            <a:r>
              <a:rPr lang="en-US" sz="3200" b="1" dirty="0"/>
              <a:t>&amp; Optimization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8746" y="643466"/>
            <a:ext cx="7989788" cy="4937287"/>
          </a:xfrm>
        </p:spPr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163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49" y="643467"/>
            <a:ext cx="3113902" cy="1210047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Optimization using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8746" y="643466"/>
            <a:ext cx="7989788" cy="4937287"/>
          </a:xfrm>
        </p:spPr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754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3008202" cy="4093126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3200" b="1" dirty="0"/>
              <a:t>Whole Group</a:t>
            </a:r>
            <a:br>
              <a:rPr lang="en-US" sz="3200" b="1" dirty="0"/>
            </a:br>
            <a:r>
              <a:rPr lang="en-US" sz="3200" b="1" dirty="0"/>
              <a:t>after</a:t>
            </a:r>
            <a:br>
              <a:rPr lang="en-US" sz="3200" b="1" dirty="0"/>
            </a:br>
            <a:r>
              <a:rPr lang="en-US" sz="3200" b="1" dirty="0"/>
              <a:t>Optimization: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QoL, </a:t>
            </a:r>
            <a:br>
              <a:rPr lang="en-US" sz="3200" b="1" dirty="0"/>
            </a:br>
            <a:r>
              <a:rPr lang="en-US" sz="3200" b="1" dirty="0"/>
              <a:t> Consumption</a:t>
            </a:r>
            <a:br>
              <a:rPr lang="en-US" sz="3200" b="1" dirty="0"/>
            </a:br>
            <a:r>
              <a:rPr lang="en-US" sz="3200" b="1" dirty="0"/>
              <a:t>&amp; ACF</a:t>
            </a:r>
            <a:br>
              <a:rPr lang="en-US" sz="3200" b="1" dirty="0"/>
            </a:br>
            <a:r>
              <a:rPr lang="en-US" sz="3200" b="1" dirty="0" err="1"/>
              <a:t>byActivity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70403-B3E1-BC47-9965-F6F674609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04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3107056" cy="3178726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Whole Group</a:t>
            </a:r>
            <a:br>
              <a:rPr lang="en-US" sz="3200" b="1" dirty="0"/>
            </a:br>
            <a:r>
              <a:rPr lang="en-US" sz="3200" b="1" dirty="0"/>
              <a:t>after</a:t>
            </a:r>
            <a:br>
              <a:rPr lang="en-US" sz="3200" b="1" dirty="0"/>
            </a:br>
            <a:r>
              <a:rPr lang="en-US" sz="3200" b="1" dirty="0"/>
              <a:t>Optimization: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ACF</a:t>
            </a:r>
            <a:br>
              <a:rPr lang="en-US" sz="3200" b="1" dirty="0"/>
            </a:br>
            <a:r>
              <a:rPr lang="en-US" sz="3200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34199-6BAD-364D-A83B-9C2501B1E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1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3107056" cy="4093126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5 Individuals</a:t>
            </a:r>
            <a:br>
              <a:rPr lang="en-US" sz="3200" b="1" dirty="0"/>
            </a:br>
            <a:r>
              <a:rPr lang="en-US" sz="3200" b="1" dirty="0"/>
              <a:t>after</a:t>
            </a:r>
            <a:br>
              <a:rPr lang="en-US" sz="3200" b="1" dirty="0"/>
            </a:br>
            <a:r>
              <a:rPr lang="en-US" sz="3200" b="1" dirty="0"/>
              <a:t>Optimization: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QoL</a:t>
            </a:r>
            <a:br>
              <a:rPr lang="en-US" sz="3200" b="1" dirty="0"/>
            </a:br>
            <a:r>
              <a:rPr lang="en-US" sz="3200" b="1" dirty="0"/>
              <a:t>&amp;</a:t>
            </a:r>
            <a:br>
              <a:rPr lang="en-US" sz="3200" b="1" dirty="0"/>
            </a:br>
            <a:r>
              <a:rPr lang="en-US" sz="3200" b="1" dirty="0"/>
              <a:t> Consumption</a:t>
            </a:r>
            <a:br>
              <a:rPr lang="en-US" sz="3200" b="1" dirty="0"/>
            </a:br>
            <a:r>
              <a:rPr lang="en-US" sz="3200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B6C9F-FAF8-5D49-BEE4-88264652A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2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3107055" cy="3178726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5 Individuals</a:t>
            </a:r>
            <a:br>
              <a:rPr lang="en-US" sz="3200" b="1" dirty="0"/>
            </a:br>
            <a:r>
              <a:rPr lang="en-US" sz="3200" b="1" dirty="0"/>
              <a:t>after</a:t>
            </a:r>
            <a:br>
              <a:rPr lang="en-US" sz="3200" b="1" dirty="0"/>
            </a:br>
            <a:r>
              <a:rPr lang="en-US" sz="3200" b="1" dirty="0"/>
              <a:t>Optimization: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ACF</a:t>
            </a:r>
            <a:br>
              <a:rPr lang="en-US" sz="3200" b="1" dirty="0"/>
            </a:br>
            <a:r>
              <a:rPr lang="en-US" sz="3200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24BE-098B-D940-A37A-160466BF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44" y="557784"/>
            <a:ext cx="2965622" cy="2457265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Whole Group Before / After View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3EC1A-F48B-4C4F-9897-1BB2ED29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3589" y="271849"/>
            <a:ext cx="7661189" cy="8363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FD995-919F-104F-85D1-1F2B536F3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03589" y="1162371"/>
            <a:ext cx="7661189" cy="21199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F2FA8B-F478-EB40-8B49-FA1B4F096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03589" y="3558746"/>
            <a:ext cx="7661189" cy="7414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250A62-5E97-774C-BED7-8901BFC71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03589" y="4354359"/>
            <a:ext cx="7661189" cy="217415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276" y="557784"/>
            <a:ext cx="3089190" cy="2457265"/>
          </a:xfrm>
        </p:spPr>
        <p:txBody>
          <a:bodyPr anchor="b">
            <a:noAutofit/>
          </a:bodyPr>
          <a:lstStyle/>
          <a:p>
            <a:pPr algn="r"/>
            <a:r>
              <a:rPr lang="en-US" sz="3200" b="1" dirty="0"/>
              <a:t>5 Individuals</a:t>
            </a:r>
            <a:br>
              <a:rPr lang="en-US" sz="3200" b="1" dirty="0"/>
            </a:br>
            <a:r>
              <a:rPr lang="en-US" sz="3200" b="1" dirty="0"/>
              <a:t>Before / After View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3EC1A-F48B-4C4F-9897-1BB2ED298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3589" y="271849"/>
            <a:ext cx="7661189" cy="8363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FD995-919F-104F-85D1-1F2B536F3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03589" y="1162371"/>
            <a:ext cx="7661189" cy="21199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F2FA8B-F478-EB40-8B49-FA1B4F096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03589" y="3558746"/>
            <a:ext cx="7661189" cy="7414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250A62-5E97-774C-BED7-8901BFC71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03589" y="4354359"/>
            <a:ext cx="7661189" cy="217415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8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A259-04CE-FB43-BAD3-B565D46C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" y="557784"/>
            <a:ext cx="2892950" cy="495604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Background Information&amp; 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2BE59-274A-1141-A121-39999AF28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2544" y="558065"/>
            <a:ext cx="7074408" cy="914400"/>
          </a:xfrm>
        </p:spPr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2FDEB-28AB-9544-A574-BA3DDE9E8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52544" y="1526671"/>
            <a:ext cx="7074408" cy="1963782"/>
          </a:xfrm>
        </p:spPr>
        <p:txBody>
          <a:bodyPr>
            <a:normAutofit/>
          </a:bodyPr>
          <a:lstStyle/>
          <a:p>
            <a:r>
              <a:rPr lang="en-US" dirty="0"/>
              <a:t>Analyze data on 1,002 individuals engaged in 27 activities of daily life</a:t>
            </a:r>
          </a:p>
          <a:p>
            <a:r>
              <a:rPr lang="en-US" dirty="0"/>
              <a:t>Interpret activities in context of their carbon footprint as a way to promote environmental sustainability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B286E-F6FE-294F-9C31-F85BFB89B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52544" y="3700826"/>
            <a:ext cx="7077456" cy="91440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12B77B-1774-9E4A-B9DA-18D4AFF7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52544" y="4636008"/>
            <a:ext cx="7074408" cy="1130560"/>
          </a:xfrm>
        </p:spPr>
        <p:txBody>
          <a:bodyPr>
            <a:normAutofit/>
          </a:bodyPr>
          <a:lstStyle/>
          <a:p>
            <a:r>
              <a:rPr lang="en-US" b="1" dirty="0"/>
              <a:t>Recommend environmentally-friendly changes to everyday actions without lessening individuals’ quality of life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A62F1B-3D91-9947-8A42-CC7C6C65CC8C}"/>
              </a:ext>
            </a:extLst>
          </p:cNvPr>
          <p:cNvSpPr/>
          <p:nvPr/>
        </p:nvSpPr>
        <p:spPr>
          <a:xfrm>
            <a:off x="4352544" y="3323454"/>
            <a:ext cx="7839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https://www.mindsumo.com/contests/campus-analytics-challenge-2018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3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83A3-F575-1241-8058-6E1DB178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" y="418084"/>
            <a:ext cx="3831336" cy="4956048"/>
          </a:xfrm>
        </p:spPr>
        <p:txBody>
          <a:bodyPr/>
          <a:lstStyle/>
          <a:p>
            <a:r>
              <a:rPr lang="en-US" dirty="0"/>
              <a:t>Work in progress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A26B3-4D3E-7F42-A37E-58546E771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8" y="636655"/>
            <a:ext cx="6245352" cy="17556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Preference Analysis using Ranking methods.</a:t>
            </a:r>
          </a:p>
          <a:p>
            <a:pPr marL="0" indent="0">
              <a:buNone/>
            </a:pPr>
            <a:r>
              <a:rPr lang="en-US" dirty="0"/>
              <a:t>	Example: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prstClr val="black"/>
                </a:solidFill>
              </a:rPr>
              <a:t>		Friedman rank sum test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prstClr val="black"/>
                </a:solidFill>
              </a:rPr>
              <a:t>		data:  </a:t>
            </a:r>
            <a:r>
              <a:rPr lang="en-US" sz="1800" dirty="0" err="1">
                <a:solidFill>
                  <a:prstClr val="black"/>
                </a:solidFill>
              </a:rPr>
              <a:t>sample_heat</a:t>
            </a:r>
            <a:endParaRPr lang="en-US" sz="18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prstClr val="black"/>
                </a:solidFill>
              </a:rPr>
              <a:t>		Friedman chi-squared = 242.18, </a:t>
            </a:r>
            <a:r>
              <a:rPr lang="en-US" sz="1800" dirty="0" err="1">
                <a:solidFill>
                  <a:prstClr val="black"/>
                </a:solidFill>
              </a:rPr>
              <a:t>df</a:t>
            </a:r>
            <a:r>
              <a:rPr lang="en-US" sz="1800" dirty="0">
                <a:solidFill>
                  <a:prstClr val="black"/>
                </a:solidFill>
              </a:rPr>
              <a:t> = 3, p-value &lt; 2.2e-16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</a:rPr>
              <a:t>Exploring nonlinear machine learning optimization techniques like  </a:t>
            </a:r>
            <a:r>
              <a:rPr lang="en-US" dirty="0" err="1"/>
              <a:t>Nelder</a:t>
            </a:r>
            <a:r>
              <a:rPr lang="en-US" dirty="0"/>
              <a:t> and Mead, quasi-Newton method, and conjugate gradients method . </a:t>
            </a:r>
            <a:endParaRPr lang="en-US" sz="18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849BB-58A0-A44C-94BB-E228A941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20" y="2753718"/>
            <a:ext cx="4296735" cy="200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6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2464503" cy="1160620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Results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24BE-098B-D940-A37A-160466BF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059" y="296562"/>
            <a:ext cx="8971006" cy="567615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2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3" y="643466"/>
            <a:ext cx="2340863" cy="1630177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3200" b="1" dirty="0"/>
              <a:t>Insights </a:t>
            </a:r>
            <a:br>
              <a:rPr lang="en-US" sz="3200" b="1" dirty="0"/>
            </a:br>
            <a:r>
              <a:rPr lang="en-US" sz="3200" b="1" dirty="0"/>
              <a:t>&amp; </a:t>
            </a:r>
            <a:br>
              <a:rPr lang="en-US" sz="3200" b="1" dirty="0"/>
            </a:br>
            <a:r>
              <a:rPr lang="en-US" sz="3200" b="1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8416" y="643466"/>
            <a:ext cx="8357616" cy="5336710"/>
          </a:xfrm>
        </p:spPr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1807125" cy="1877311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Tools</a:t>
            </a:r>
            <a:br>
              <a:rPr lang="en-US" sz="3200" b="1" dirty="0"/>
            </a:br>
            <a:r>
              <a:rPr lang="en-US" sz="3200" b="1" dirty="0"/>
              <a:t>&amp;</a:t>
            </a:r>
            <a:br>
              <a:rPr lang="en-US" sz="3200" b="1" dirty="0"/>
            </a:br>
            <a:r>
              <a:rPr lang="en-US" sz="3200" b="1" dirty="0"/>
              <a:t>Works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4735" y="643467"/>
            <a:ext cx="7643799" cy="1699684"/>
          </a:xfrm>
        </p:spPr>
        <p:txBody>
          <a:bodyPr>
            <a:normAutofit/>
          </a:bodyPr>
          <a:lstStyle/>
          <a:p>
            <a:r>
              <a:rPr lang="en-US" dirty="0"/>
              <a:t>R Studio</a:t>
            </a:r>
          </a:p>
          <a:p>
            <a:r>
              <a:rPr lang="en-US" dirty="0"/>
              <a:t>Tableau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26E0D6-7D8D-46E7-B7D4-8056CD087497}"/>
              </a:ext>
            </a:extLst>
          </p:cNvPr>
          <p:cNvSpPr txBox="1">
            <a:spLocks/>
          </p:cNvSpPr>
          <p:nvPr/>
        </p:nvSpPr>
        <p:spPr>
          <a:xfrm>
            <a:off x="3904734" y="2343151"/>
            <a:ext cx="7643799" cy="169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Campus Analytics Challenge: Live Green and Live Happy</a:t>
            </a:r>
            <a:r>
              <a:rPr lang="en-US" dirty="0"/>
              <a:t>, www.mindsumo.com/contests/campus-analytics-challenge-2018. Accessed 30 Nov. 2018.</a:t>
            </a:r>
          </a:p>
        </p:txBody>
      </p:sp>
    </p:spTree>
    <p:extLst>
      <p:ext uri="{BB962C8B-B14F-4D97-AF65-F5344CB8AC3E}">
        <p14:creationId xmlns:p14="http://schemas.microsoft.com/office/powerpoint/2010/main" val="2397485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464E-7E39-444F-8B20-3B69A3C1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908" y="559678"/>
            <a:ext cx="6598508" cy="4952492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12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8B01579-DCA1-2B4D-A24D-CE8E3874619A}"/>
              </a:ext>
            </a:extLst>
          </p:cNvPr>
          <p:cNvSpPr txBox="1">
            <a:spLocks/>
          </p:cNvSpPr>
          <p:nvPr/>
        </p:nvSpPr>
        <p:spPr>
          <a:xfrm>
            <a:off x="404928" y="265043"/>
            <a:ext cx="6658481" cy="6493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Data Set – Individuals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1C6CA8-EDC3-E64B-8618-D8128A550EE8}"/>
              </a:ext>
            </a:extLst>
          </p:cNvPr>
          <p:cNvSpPr txBox="1">
            <a:spLocks/>
          </p:cNvSpPr>
          <p:nvPr/>
        </p:nvSpPr>
        <p:spPr>
          <a:xfrm>
            <a:off x="5181600" y="265043"/>
            <a:ext cx="6245352" cy="1207422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BD8F97-402C-6B4E-B00D-980D9176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1060705"/>
            <a:ext cx="11594592" cy="491337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F7216FA-B907-B147-8B87-B75D0CB1A4BD}"/>
              </a:ext>
            </a:extLst>
          </p:cNvPr>
          <p:cNvSpPr txBox="1">
            <a:spLocks/>
          </p:cNvSpPr>
          <p:nvPr/>
        </p:nvSpPr>
        <p:spPr>
          <a:xfrm>
            <a:off x="7063410" y="2679888"/>
            <a:ext cx="4695774" cy="32941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normAutofit fontScale="925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Data set consists of 1,002 individuals who provided the following information on 27 activities: </a:t>
            </a:r>
          </a:p>
          <a:p>
            <a:pPr marL="342900" indent="-342900"/>
            <a:r>
              <a:rPr lang="en-US" sz="2400" b="1" dirty="0">
                <a:solidFill>
                  <a:schemeClr val="bg1"/>
                </a:solidFill>
              </a:rPr>
              <a:t>Consumption</a:t>
            </a:r>
          </a:p>
          <a:p>
            <a:pPr marL="342900" indent="-342900"/>
            <a:r>
              <a:rPr lang="en-US" sz="2400" b="1" dirty="0">
                <a:solidFill>
                  <a:schemeClr val="bg1"/>
                </a:solidFill>
              </a:rPr>
              <a:t>QoL importance for each (1-100)</a:t>
            </a:r>
          </a:p>
          <a:p>
            <a:pPr marL="342900" indent="-342900"/>
            <a:r>
              <a:rPr lang="en-US" sz="2400" b="1" dirty="0">
                <a:solidFill>
                  <a:schemeClr val="bg1"/>
                </a:solidFill>
              </a:rPr>
              <a:t>Energy Source  Usage – Y / N</a:t>
            </a:r>
          </a:p>
          <a:p>
            <a:pPr marL="342900" indent="-342900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30122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F2DFE-B404-CD4D-A43F-39E885CD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1280161"/>
            <a:ext cx="11503152" cy="48646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B01579-DCA1-2B4D-A24D-CE8E3874619A}"/>
              </a:ext>
            </a:extLst>
          </p:cNvPr>
          <p:cNvSpPr txBox="1">
            <a:spLocks/>
          </p:cNvSpPr>
          <p:nvPr/>
        </p:nvSpPr>
        <p:spPr>
          <a:xfrm>
            <a:off x="404927" y="265043"/>
            <a:ext cx="7109055" cy="7773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Data Set – Carbon Footprint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1C6CA8-EDC3-E64B-8618-D8128A550EE8}"/>
              </a:ext>
            </a:extLst>
          </p:cNvPr>
          <p:cNvSpPr txBox="1">
            <a:spLocks/>
          </p:cNvSpPr>
          <p:nvPr/>
        </p:nvSpPr>
        <p:spPr>
          <a:xfrm>
            <a:off x="5181600" y="265043"/>
            <a:ext cx="6245352" cy="1207422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1024E7D-C741-584C-A6F8-9B92FE0AB113}"/>
              </a:ext>
            </a:extLst>
          </p:cNvPr>
          <p:cNvSpPr txBox="1">
            <a:spLocks/>
          </p:cNvSpPr>
          <p:nvPr/>
        </p:nvSpPr>
        <p:spPr>
          <a:xfrm>
            <a:off x="6807378" y="4096511"/>
            <a:ext cx="4860366" cy="20482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”Look-up” table for each of the 27 activities showing: </a:t>
            </a:r>
          </a:p>
          <a:p>
            <a:pPr marL="342900" indent="-342900"/>
            <a:r>
              <a:rPr lang="en-US" sz="2400" b="1" dirty="0">
                <a:solidFill>
                  <a:schemeClr val="bg1"/>
                </a:solidFill>
              </a:rPr>
              <a:t>Carbon Footprint for an activity+  energy source combination</a:t>
            </a: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60841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643466"/>
            <a:ext cx="3127248" cy="1404790"/>
          </a:xfrm>
        </p:spPr>
        <p:txBody>
          <a:bodyPr anchor="b">
            <a:noAutofit/>
          </a:bodyPr>
          <a:lstStyle/>
          <a:p>
            <a:pPr algn="r"/>
            <a:r>
              <a:rPr lang="en-US" sz="3200" b="1" dirty="0"/>
              <a:t>Data Wrangling using 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A3D69D-4F8E-9C4F-9D4F-1E175DFF1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5961" y="277706"/>
            <a:ext cx="7401783" cy="5812198"/>
          </a:xfrm>
        </p:spPr>
      </p:pic>
    </p:spTree>
    <p:extLst>
      <p:ext uri="{BB962C8B-B14F-4D97-AF65-F5344CB8AC3E}">
        <p14:creationId xmlns:p14="http://schemas.microsoft.com/office/powerpoint/2010/main" val="74337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71" y="643466"/>
            <a:ext cx="3471333" cy="1861990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Data Wrangling Logic &amp;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225" y="643466"/>
            <a:ext cx="7845552" cy="5556166"/>
          </a:xfrm>
        </p:spPr>
        <p:txBody>
          <a:bodyPr>
            <a:noAutofit/>
          </a:bodyPr>
          <a:lstStyle/>
          <a:p>
            <a:r>
              <a:rPr lang="en-US" sz="2200" dirty="0"/>
              <a:t>Assume if a 1 exists for a particular activity, it should exist for all activities that use that energy source</a:t>
            </a:r>
          </a:p>
          <a:p>
            <a:r>
              <a:rPr lang="en-US" sz="2200" dirty="0"/>
              <a:t>Set energy source usage data to 1 &amp; 0 across all individuals &amp; activities</a:t>
            </a:r>
          </a:p>
          <a:p>
            <a:r>
              <a:rPr lang="en-US" sz="2200" dirty="0"/>
              <a:t>Calculate Total Carbon Footprint (TCF) for each record</a:t>
            </a:r>
          </a:p>
          <a:p>
            <a:pPr lvl="1"/>
            <a:r>
              <a:rPr lang="en-US" sz="2000" b="1" dirty="0"/>
              <a:t>(Consumption * Activity Indicator (y = 1 / n = 0) * CF)</a:t>
            </a:r>
          </a:p>
          <a:p>
            <a:r>
              <a:rPr lang="en-US" sz="2200" dirty="0"/>
              <a:t>Calculate Average Carbon Footprint (ACF) for each record</a:t>
            </a:r>
          </a:p>
          <a:p>
            <a:pPr lvl="1"/>
            <a:r>
              <a:rPr lang="en-US" sz="2000" b="1" dirty="0"/>
              <a:t>TCF / # of energy sources for that activity</a:t>
            </a:r>
          </a:p>
          <a:p>
            <a:r>
              <a:rPr lang="en-US" sz="2200" dirty="0"/>
              <a:t>For blank values of Consumption, assume the Carbon Footprint is 0</a:t>
            </a:r>
            <a:endParaRPr lang="en-US" sz="2200" dirty="0">
              <a:highlight>
                <a:srgbClr val="FF0000"/>
              </a:highlight>
            </a:endParaRPr>
          </a:p>
          <a:p>
            <a:r>
              <a:rPr lang="en-US" sz="2200" dirty="0"/>
              <a:t>For blank values of quality of life importance, populate it with the mean value – across all individuals – for the given activity</a:t>
            </a:r>
          </a:p>
        </p:txBody>
      </p:sp>
    </p:spTree>
    <p:extLst>
      <p:ext uri="{BB962C8B-B14F-4D97-AF65-F5344CB8AC3E}">
        <p14:creationId xmlns:p14="http://schemas.microsoft.com/office/powerpoint/2010/main" val="317584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3008202" cy="4093126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3200" b="1" dirty="0"/>
              <a:t>Whole Group</a:t>
            </a:r>
            <a:br>
              <a:rPr lang="en-US" sz="3200" b="1" dirty="0"/>
            </a:br>
            <a:r>
              <a:rPr lang="en-US" sz="3200" b="1" dirty="0"/>
              <a:t>before</a:t>
            </a:r>
            <a:br>
              <a:rPr lang="en-US" sz="3200" b="1" dirty="0"/>
            </a:br>
            <a:r>
              <a:rPr lang="en-US" sz="3200" b="1" dirty="0"/>
              <a:t>Optimization: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QoL, </a:t>
            </a:r>
            <a:br>
              <a:rPr lang="en-US" sz="3200" b="1" dirty="0"/>
            </a:br>
            <a:r>
              <a:rPr lang="en-US" sz="3200" b="1" dirty="0"/>
              <a:t> Consumption</a:t>
            </a:r>
            <a:br>
              <a:rPr lang="en-US" sz="3200" b="1" dirty="0"/>
            </a:br>
            <a:r>
              <a:rPr lang="en-US" sz="3200" b="1" dirty="0"/>
              <a:t>&amp; ACF</a:t>
            </a:r>
            <a:br>
              <a:rPr lang="en-US" sz="3200" b="1" dirty="0"/>
            </a:br>
            <a:r>
              <a:rPr lang="en-US" sz="3200" b="1" dirty="0" err="1"/>
              <a:t>byActivity</a:t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D1187-B3AC-C849-B9F1-94EF587E8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741" y="222422"/>
            <a:ext cx="7858897" cy="5832389"/>
          </a:xfrm>
        </p:spPr>
      </p:pic>
    </p:spTree>
    <p:extLst>
      <p:ext uri="{BB962C8B-B14F-4D97-AF65-F5344CB8AC3E}">
        <p14:creationId xmlns:p14="http://schemas.microsoft.com/office/powerpoint/2010/main" val="319055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3107056" cy="3178726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Whole Group</a:t>
            </a:r>
            <a:br>
              <a:rPr lang="en-US" sz="3200" b="1" dirty="0"/>
            </a:br>
            <a:r>
              <a:rPr lang="en-US" sz="3200" b="1" dirty="0"/>
              <a:t>before</a:t>
            </a:r>
            <a:br>
              <a:rPr lang="en-US" sz="3200" b="1" dirty="0"/>
            </a:br>
            <a:r>
              <a:rPr lang="en-US" sz="3200" b="1" dirty="0"/>
              <a:t>Optimization: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ACF</a:t>
            </a:r>
            <a:br>
              <a:rPr lang="en-US" sz="3200" b="1" dirty="0"/>
            </a:br>
            <a:r>
              <a:rPr lang="en-US" sz="3200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626A1-5CF7-2646-9142-65653A788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033" y="345990"/>
            <a:ext cx="8130746" cy="5486400"/>
          </a:xfrm>
        </p:spPr>
      </p:pic>
    </p:spTree>
    <p:extLst>
      <p:ext uri="{BB962C8B-B14F-4D97-AF65-F5344CB8AC3E}">
        <p14:creationId xmlns:p14="http://schemas.microsoft.com/office/powerpoint/2010/main" val="397384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56" y="643466"/>
            <a:ext cx="3107056" cy="4093126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5 Individuals</a:t>
            </a:r>
            <a:br>
              <a:rPr lang="en-US" sz="3200" b="1" dirty="0"/>
            </a:br>
            <a:r>
              <a:rPr lang="en-US" sz="3200" b="1" dirty="0"/>
              <a:t>before</a:t>
            </a:r>
            <a:br>
              <a:rPr lang="en-US" sz="3200" b="1" dirty="0"/>
            </a:br>
            <a:r>
              <a:rPr lang="en-US" sz="3200" b="1" dirty="0"/>
              <a:t>Optimization: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QoL</a:t>
            </a:r>
            <a:br>
              <a:rPr lang="en-US" sz="3200" b="1" dirty="0"/>
            </a:br>
            <a:r>
              <a:rPr lang="en-US" sz="3200" b="1" dirty="0"/>
              <a:t>&amp;</a:t>
            </a:r>
            <a:br>
              <a:rPr lang="en-US" sz="3200" b="1" dirty="0"/>
            </a:br>
            <a:r>
              <a:rPr lang="en-US" sz="3200" b="1" dirty="0"/>
              <a:t> Consumption</a:t>
            </a:r>
            <a:br>
              <a:rPr lang="en-US" sz="3200" b="1" dirty="0"/>
            </a:br>
            <a:r>
              <a:rPr lang="en-US" sz="3200" b="1" dirty="0"/>
              <a:t>by Activity</a:t>
            </a:r>
            <a:br>
              <a:rPr lang="en-US" sz="3200" b="1" dirty="0"/>
            </a:b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1FAE89-5589-5548-ABE0-FA5DB19F1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174" y="395416"/>
            <a:ext cx="8130746" cy="5486400"/>
          </a:xfrm>
        </p:spPr>
      </p:pic>
    </p:spTree>
    <p:extLst>
      <p:ext uri="{BB962C8B-B14F-4D97-AF65-F5344CB8AC3E}">
        <p14:creationId xmlns:p14="http://schemas.microsoft.com/office/powerpoint/2010/main" val="223071135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{993FCBA5-5B84-5C41-9DFF-C3360904DB0C}tf10001071</Template>
  <TotalTime>2774</TotalTime>
  <Words>330</Words>
  <Application>Microsoft Macintosh PowerPoint</Application>
  <PresentationFormat>Widescreen</PresentationFormat>
  <Paragraphs>62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Century Schoolbook</vt:lpstr>
      <vt:lpstr>Corbel</vt:lpstr>
      <vt:lpstr>Headlines</vt:lpstr>
      <vt:lpstr>Live green &amp;  Live Happy</vt:lpstr>
      <vt:lpstr>Background Information&amp;  Problem Statement</vt:lpstr>
      <vt:lpstr>PowerPoint Presentation</vt:lpstr>
      <vt:lpstr>PowerPoint Presentation</vt:lpstr>
      <vt:lpstr>Data Wrangling using R</vt:lpstr>
      <vt:lpstr>Data Wrangling Logic &amp; Approach</vt:lpstr>
      <vt:lpstr>Whole Group before Optimization:   QoL,   Consumption &amp; ACF byActivity </vt:lpstr>
      <vt:lpstr>Whole Group before Optimization:  ACF by Activity </vt:lpstr>
      <vt:lpstr>5 Individuals before Optimization:  QoL &amp;  Consumption by Activity </vt:lpstr>
      <vt:lpstr>5 Individuals before Optimization:  ACF by Activity </vt:lpstr>
      <vt:lpstr>Trivial Approach  Reduced CF=∑2_(Activity ∈{Set of Activities})▒〖Consumption∗(Importance/100)  ∀〗  All individuals    </vt:lpstr>
      <vt:lpstr>Constraints &amp; Optimization Logic</vt:lpstr>
      <vt:lpstr>Optimization using R</vt:lpstr>
      <vt:lpstr>Whole Group after Optimization:   QoL,   Consumption &amp; ACF byActivity </vt:lpstr>
      <vt:lpstr>Whole Group after Optimization:  ACF by Activity </vt:lpstr>
      <vt:lpstr>5 Individuals after Optimization:  QoL &amp;  Consumption by Activity </vt:lpstr>
      <vt:lpstr>5 Individuals after Optimization:  ACF by Activity </vt:lpstr>
      <vt:lpstr>Whole Group Before / After View  </vt:lpstr>
      <vt:lpstr>5 Individuals Before / After View  </vt:lpstr>
      <vt:lpstr>Work in progress</vt:lpstr>
      <vt:lpstr>Results Summary</vt:lpstr>
      <vt:lpstr>Insights  &amp;  Lessons Learned</vt:lpstr>
      <vt:lpstr>Tools &amp; Works Cited</vt:lpstr>
      <vt:lpstr>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Shravani Mandalaparty</dc:creator>
  <cp:lastModifiedBy>Anupam Banerjee</cp:lastModifiedBy>
  <cp:revision>46</cp:revision>
  <dcterms:created xsi:type="dcterms:W3CDTF">2018-11-29T23:20:10Z</dcterms:created>
  <dcterms:modified xsi:type="dcterms:W3CDTF">2018-12-04T07:15:02Z</dcterms:modified>
</cp:coreProperties>
</file>